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4" r:id="rId3"/>
    <p:sldId id="312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 Fernando Orsini Zegada" initials="LFOZ" lastIdx="1" clrIdx="0">
    <p:extLst>
      <p:ext uri="{19B8F6BF-5375-455C-9EA6-DF929625EA0E}">
        <p15:presenceInfo xmlns:p15="http://schemas.microsoft.com/office/powerpoint/2012/main" userId="Luis Fernando Orsini Zega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00"/>
    <a:srgbClr val="B04768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F1FE4-782C-26B5-195A-26C34E6C9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637217-D3A5-E6BE-5470-DC5272B24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5873E0-0338-D1A1-66A4-FB098829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0B4233-1DB2-097E-8919-32389203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4F8A06-1498-D74A-3CCB-070AECAC9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3703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2DB11-5F38-B844-4702-77D3DA5A0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7445F2-BC3B-4923-5C84-4036AA407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B36C32-3813-318A-051C-55701F11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6E5B9E-4C7D-33E6-EACC-3C3C509DB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627E65-420A-2AAE-964C-D91003FE0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2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237C9B-CC0E-0C88-0633-10398B939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B6ACBD-A835-7DB2-535D-112D9D465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A00137-1C41-0881-2F0D-19009319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F659E8-10DF-2A38-DAC7-6260BF6DE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F25F3-F36B-111A-FA59-30EF8939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29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75604-F6E8-357A-4334-0F4A01C5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36B782-E77F-3E79-BC62-D74B7BEC3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C7E6F2-DCD1-2B64-1EC1-F1333BAD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6D1AE6-77C4-28FD-6EFD-21BB27F8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3D7278-A889-3B22-2165-33AA892D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06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98FF5-052A-75D3-4AC1-9EE2A20CC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A5FD30-747F-7AE9-FB28-31726B1E5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8AE442-AD7D-1684-4078-4F701FC4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97F8C0-E056-A02A-588F-55CD10F0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FA8C03-8D9D-4439-F80F-2007CF35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203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339C8-FCF9-797B-3DAF-84EF0E8AF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9ADAB6-E50E-7BBB-4E83-5E5C8A02F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9DBA73-18D7-E6E0-DB01-BE6F78ECA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4FBCE0-0601-C2A7-3B40-620A9D41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C4AD78-1442-F1EE-782A-FD073DBAE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20D79D-66A0-C500-9B4C-673567FC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5029B-D45D-8C07-BBA0-A8450960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5DAF84-F565-F1BC-A494-5E5C6F176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2F813C-D4A2-0485-80CB-EA7CAFDFE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34BC33-9A42-142C-7FDE-F8AFB3052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28740D-1552-4CC1-7288-EEC928947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15B914-E258-9F3C-9628-BCC3246F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C009A9-FF08-905C-6A0E-4A67CDE4B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47BCA52-B998-69F6-8511-00A763D3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510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70D91A-279C-FDBE-48A7-4972304D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CE493B-A3F6-EA94-5096-B66D25116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77DF52-C767-A91D-012B-EE8179B7A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F453EF-4342-B945-9FD0-0BC6A6572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31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FC7DA8A-7640-5903-3C8B-ADEBD48B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D399FC-70CC-3735-C0A9-FF5C684E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B9BEDB9-6BAF-38BB-2847-4B05EBBE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9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A39D8-E61D-1BF8-7F9A-46D02A84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D8A2A4-E37A-367B-1C48-C43163406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9FB458-46D3-C234-8265-DDE92E759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93AB95-AA19-CBC3-F488-6B59FD287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0A26CE-693B-E498-BA67-990538973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6623AF-5E3C-6905-4CB1-B042BB4CA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913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60D5B-611F-E249-9D24-FD837B6D2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21C952-403E-30F3-895E-BCEEDDDBB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2827AD-4015-DD84-086D-E239EEA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CBE383-6043-FD18-2E76-328E3C5B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2A44E9-48BB-F6B3-C6FE-D8C53EDEC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E2DE37-8002-E3C5-269E-E3754849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96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590DED-24C1-44B6-90F5-88D5E8CD3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A46E6B-1337-D9ED-E5F8-9D2D33C41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2AC3A-FBFD-81DC-232A-4756D8BA1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6E628-958E-4F80-98D7-53CD5D035BA0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B8F6F0-02CE-CB2B-AE42-070308E9C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A90B9-0F5D-D2E5-9E87-69944C090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A8833-7960-4FE3-8690-DC8D3C044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943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48657BD-B7A8-304A-57C5-E3D7D15528F8}"/>
              </a:ext>
            </a:extLst>
          </p:cNvPr>
          <p:cNvSpPr txBox="1"/>
          <p:nvPr/>
        </p:nvSpPr>
        <p:spPr>
          <a:xfrm>
            <a:off x="565264" y="1011648"/>
            <a:ext cx="111593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 fecha 28 de febrero de 2025, se publicaron en el Diario Oficial de la Federación las Reglas de Operación para el Programa de Agua Potable, Drenaje y Tratamiento (PROAGUA), a cargo de la Comisión Nacional del Agua (CONAGUA), que establecen las disposiciones para la aplicación de los subsidios relativos al citado programa.</a:t>
            </a:r>
          </a:p>
          <a:p>
            <a:pPr algn="just"/>
            <a:endParaRPr lang="es-ES" sz="16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11 de marzo de 2025, se celebró el Convenio Marco de Coordinación entre el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Ejecutivo Federal, por conducto de la Secretaría de Medio Ambiente y Recursos Naturales, a través de la CONAGUA, y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Gobierno de la Ciudad de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México, en cuya cláusula tercera se establece que las acciones autorizadas se formalizarán a través de anexos de ejecución y técnicos. </a:t>
            </a:r>
          </a:p>
          <a:p>
            <a:pPr algn="just"/>
            <a:endParaRPr lang="es-ES" sz="16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5 de junio de 2025 se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firmó el primer Anexo de Ejecución y Anexo Técnico de Infraestructura y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Desinfección entre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la CONAGUA y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Gobierno de la Ciudad de México,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 través de la Secretaría de Gestión Integral del Agua (SEGIAGUA), con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objeto de formalizar las acciones relativas al PROAGUA.  </a:t>
            </a:r>
            <a:endParaRPr lang="es-ES" sz="1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es-ES" sz="16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Los recursos asignados al PROAGUA, se destinan a la realización de acciones que contribuyan a incrementar y sostener la cobertura de los servicios de agua potable, alcantarillado y saneamiento, y permitan avanzar en el cumplimiento del derecho al acceso, disposición y saneamiento del agua en localidades rurales y urbanas.</a:t>
            </a:r>
            <a:r>
              <a:rPr lang="es-ES" sz="1600" kern="1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 </a:t>
            </a:r>
            <a:endParaRPr lang="es-ES" sz="1600" kern="100" dirty="0" smtClean="0"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endParaRPr lang="es-ES" sz="16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12 de agosto de 2025, se formalizó el Primer Anexo de Ejecución Modificatorio al PROAGUA y el Primer Anexo Técnico Modificatorio, que adicional a las acciones de infraestructura y desinfección consideradas originalmente,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incluyen acciones para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el fortalecimiento </a:t>
            </a:r>
            <a:r>
              <a:rPr lang="es-ES" sz="1600" kern="1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de capacidades </a:t>
            </a:r>
            <a:r>
              <a:rPr lang="es-ES" sz="16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y a </a:t>
            </a:r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la Alcaldía Milpa como beneficiaria.</a:t>
            </a:r>
          </a:p>
          <a:p>
            <a:pPr algn="just"/>
            <a:endParaRPr lang="es-ES" sz="16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s-ES" sz="1600" kern="100" dirty="0" smtClean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 continuación se informan los avances físicos y financieros de las acciones contratadas al mes de septiembre: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D167ED86-C6D0-FE23-3BF5-8CE594F69B4C}"/>
              </a:ext>
            </a:extLst>
          </p:cNvPr>
          <p:cNvGrpSpPr/>
          <p:nvPr/>
        </p:nvGrpSpPr>
        <p:grpSpPr>
          <a:xfrm>
            <a:off x="0" y="64999"/>
            <a:ext cx="12192000" cy="720005"/>
            <a:chOff x="0" y="64999"/>
            <a:chExt cx="12192000" cy="720005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CF1F1A02-2904-BA44-321D-820BE70445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8515" y="64999"/>
              <a:ext cx="2467792" cy="628711"/>
            </a:xfrm>
            <a:prstGeom prst="rect">
              <a:avLst/>
            </a:prstGeom>
            <a:noFill/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315723BB-E001-CE25-8016-EB97400C48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857"/>
            <a:stretch/>
          </p:blipFill>
          <p:spPr bwMode="auto">
            <a:xfrm>
              <a:off x="10046307" y="123519"/>
              <a:ext cx="1678309" cy="48192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Conagua Projects :: Photos, videos, logos, illustrations and ...">
              <a:extLst>
                <a:ext uri="{FF2B5EF4-FFF2-40B4-BE49-F238E27FC236}">
                  <a16:creationId xmlns:a16="http://schemas.microsoft.com/office/drawing/2014/main" id="{D18A706D-DF3E-F8BB-2091-3D724A0D74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827" b="28251"/>
            <a:stretch/>
          </p:blipFill>
          <p:spPr bwMode="auto">
            <a:xfrm>
              <a:off x="775604" y="64999"/>
              <a:ext cx="2022434" cy="6614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8F447050-B9BB-E763-26B8-12FFCDB7A6D9}"/>
                </a:ext>
              </a:extLst>
            </p:cNvPr>
            <p:cNvCxnSpPr/>
            <p:nvPr/>
          </p:nvCxnSpPr>
          <p:spPr>
            <a:xfrm>
              <a:off x="0" y="785004"/>
              <a:ext cx="121920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8860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9FA6A479-2F3F-A6BF-A8C7-288F1E1B7A75}"/>
              </a:ext>
            </a:extLst>
          </p:cNvPr>
          <p:cNvGrpSpPr/>
          <p:nvPr/>
        </p:nvGrpSpPr>
        <p:grpSpPr>
          <a:xfrm>
            <a:off x="0" y="64999"/>
            <a:ext cx="12192000" cy="720005"/>
            <a:chOff x="0" y="64999"/>
            <a:chExt cx="12192000" cy="720005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95C7BE8D-70A3-5F56-ED46-FCC04BB91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8515" y="64999"/>
              <a:ext cx="2467792" cy="628711"/>
            </a:xfrm>
            <a:prstGeom prst="rect">
              <a:avLst/>
            </a:prstGeom>
            <a:noFill/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089431A9-C12F-9ABE-10CA-7CE72BDAF2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857"/>
            <a:stretch/>
          </p:blipFill>
          <p:spPr bwMode="auto">
            <a:xfrm>
              <a:off x="10046307" y="123519"/>
              <a:ext cx="1678309" cy="48192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Conagua Projects :: Photos, videos, logos, illustrations and ...">
              <a:extLst>
                <a:ext uri="{FF2B5EF4-FFF2-40B4-BE49-F238E27FC236}">
                  <a16:creationId xmlns:a16="http://schemas.microsoft.com/office/drawing/2014/main" id="{CF47EDA3-587F-5CE9-458E-87F5EDFA20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827" b="28251"/>
            <a:stretch/>
          </p:blipFill>
          <p:spPr bwMode="auto">
            <a:xfrm>
              <a:off x="775604" y="64999"/>
              <a:ext cx="2022434" cy="6614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FC8CA229-E385-D452-653C-118D0A79139B}"/>
                </a:ext>
              </a:extLst>
            </p:cNvPr>
            <p:cNvCxnSpPr/>
            <p:nvPr/>
          </p:nvCxnSpPr>
          <p:spPr>
            <a:xfrm>
              <a:off x="0" y="785004"/>
              <a:ext cx="121920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ángulo 8"/>
          <p:cNvSpPr/>
          <p:nvPr/>
        </p:nvSpPr>
        <p:spPr>
          <a:xfrm>
            <a:off x="775604" y="6440612"/>
            <a:ext cx="1017375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9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*Este programa es público, ajeno a cualquier partido político. Queda prohibido el uso para fines distintos a los establecidos en el programa</a:t>
            </a:r>
            <a:endParaRPr lang="es-ES" sz="9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490974"/>
              </p:ext>
            </p:extLst>
          </p:nvPr>
        </p:nvGraphicFramePr>
        <p:xfrm>
          <a:off x="689957" y="906046"/>
          <a:ext cx="10690167" cy="5363520"/>
        </p:xfrm>
        <a:graphic>
          <a:graphicData uri="http://schemas.openxmlformats.org/drawingml/2006/table">
            <a:tbl>
              <a:tblPr/>
              <a:tblGrid>
                <a:gridCol w="627964">
                  <a:extLst>
                    <a:ext uri="{9D8B030D-6E8A-4147-A177-3AD203B41FA5}">
                      <a16:colId xmlns:a16="http://schemas.microsoft.com/office/drawing/2014/main" val="3768087355"/>
                    </a:ext>
                  </a:extLst>
                </a:gridCol>
                <a:gridCol w="2681687">
                  <a:extLst>
                    <a:ext uri="{9D8B030D-6E8A-4147-A177-3AD203B41FA5}">
                      <a16:colId xmlns:a16="http://schemas.microsoft.com/office/drawing/2014/main" val="2994892571"/>
                    </a:ext>
                  </a:extLst>
                </a:gridCol>
                <a:gridCol w="133070">
                  <a:extLst>
                    <a:ext uri="{9D8B030D-6E8A-4147-A177-3AD203B41FA5}">
                      <a16:colId xmlns:a16="http://schemas.microsoft.com/office/drawing/2014/main" val="1900150469"/>
                    </a:ext>
                  </a:extLst>
                </a:gridCol>
                <a:gridCol w="635352">
                  <a:extLst>
                    <a:ext uri="{9D8B030D-6E8A-4147-A177-3AD203B41FA5}">
                      <a16:colId xmlns:a16="http://schemas.microsoft.com/office/drawing/2014/main" val="4119108807"/>
                    </a:ext>
                  </a:extLst>
                </a:gridCol>
                <a:gridCol w="687067">
                  <a:extLst>
                    <a:ext uri="{9D8B030D-6E8A-4147-A177-3AD203B41FA5}">
                      <a16:colId xmlns:a16="http://schemas.microsoft.com/office/drawing/2014/main" val="2143037550"/>
                    </a:ext>
                  </a:extLst>
                </a:gridCol>
                <a:gridCol w="724005">
                  <a:extLst>
                    <a:ext uri="{9D8B030D-6E8A-4147-A177-3AD203B41FA5}">
                      <a16:colId xmlns:a16="http://schemas.microsoft.com/office/drawing/2014/main" val="1312305513"/>
                    </a:ext>
                  </a:extLst>
                </a:gridCol>
                <a:gridCol w="746170">
                  <a:extLst>
                    <a:ext uri="{9D8B030D-6E8A-4147-A177-3AD203B41FA5}">
                      <a16:colId xmlns:a16="http://schemas.microsoft.com/office/drawing/2014/main" val="1557149287"/>
                    </a:ext>
                  </a:extLst>
                </a:gridCol>
                <a:gridCol w="746170">
                  <a:extLst>
                    <a:ext uri="{9D8B030D-6E8A-4147-A177-3AD203B41FA5}">
                      <a16:colId xmlns:a16="http://schemas.microsoft.com/office/drawing/2014/main" val="648666761"/>
                    </a:ext>
                  </a:extLst>
                </a:gridCol>
                <a:gridCol w="716618">
                  <a:extLst>
                    <a:ext uri="{9D8B030D-6E8A-4147-A177-3AD203B41FA5}">
                      <a16:colId xmlns:a16="http://schemas.microsoft.com/office/drawing/2014/main" val="2541972255"/>
                    </a:ext>
                  </a:extLst>
                </a:gridCol>
                <a:gridCol w="716618">
                  <a:extLst>
                    <a:ext uri="{9D8B030D-6E8A-4147-A177-3AD203B41FA5}">
                      <a16:colId xmlns:a16="http://schemas.microsoft.com/office/drawing/2014/main" val="4172671350"/>
                    </a:ext>
                  </a:extLst>
                </a:gridCol>
                <a:gridCol w="687067">
                  <a:extLst>
                    <a:ext uri="{9D8B030D-6E8A-4147-A177-3AD203B41FA5}">
                      <a16:colId xmlns:a16="http://schemas.microsoft.com/office/drawing/2014/main" val="3586357503"/>
                    </a:ext>
                  </a:extLst>
                </a:gridCol>
                <a:gridCol w="494985">
                  <a:extLst>
                    <a:ext uri="{9D8B030D-6E8A-4147-A177-3AD203B41FA5}">
                      <a16:colId xmlns:a16="http://schemas.microsoft.com/office/drawing/2014/main" val="1974976610"/>
                    </a:ext>
                  </a:extLst>
                </a:gridCol>
                <a:gridCol w="546697">
                  <a:extLst>
                    <a:ext uri="{9D8B030D-6E8A-4147-A177-3AD203B41FA5}">
                      <a16:colId xmlns:a16="http://schemas.microsoft.com/office/drawing/2014/main" val="1078019176"/>
                    </a:ext>
                  </a:extLst>
                </a:gridCol>
                <a:gridCol w="546697">
                  <a:extLst>
                    <a:ext uri="{9D8B030D-6E8A-4147-A177-3AD203B41FA5}">
                      <a16:colId xmlns:a16="http://schemas.microsoft.com/office/drawing/2014/main" val="1880518510"/>
                    </a:ext>
                  </a:extLst>
                </a:gridCol>
              </a:tblGrid>
              <a:tr h="11254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347599"/>
                  </a:ext>
                </a:extLst>
              </a:tr>
              <a:tr h="21326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de Agua Potable, Drenaje y Tratamiento (PROAGUA) 2025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509434"/>
                  </a:ext>
                </a:extLst>
              </a:tr>
              <a:tr h="21326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Reporte de avances 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físicos 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financiero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383497"/>
                  </a:ext>
                </a:extLst>
              </a:tr>
              <a:tr h="14335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067499"/>
                  </a:ext>
                </a:extLst>
              </a:tr>
              <a:tr h="173979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Acciones para Infraestructura de agua potable, alcantarillado y saneamiento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168369"/>
                  </a:ext>
                </a:extLst>
              </a:tr>
              <a:tr h="11785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133945"/>
                  </a:ext>
                </a:extLst>
              </a:tr>
              <a:tr h="11254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204868"/>
                  </a:ext>
                </a:extLst>
              </a:tr>
              <a:tr h="117857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152608"/>
                  </a:ext>
                </a:extLst>
              </a:tr>
              <a:tr h="143358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Reporte correspondiente al mes de septiembr</a:t>
                      </a:r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e</a:t>
                      </a: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285812"/>
                  </a:ext>
                </a:extLst>
              </a:tr>
              <a:tr h="117857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323436"/>
                  </a:ext>
                </a:extLst>
              </a:tr>
              <a:tr h="117857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4" marR="4634" marT="463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Avances</a:t>
                      </a: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213181"/>
                  </a:ext>
                </a:extLst>
              </a:tr>
              <a:tr h="1178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Alcaldía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Nombre de la obra o acción (Descripción detallada de los trabajos a realizar)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 </a:t>
                      </a: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500" b="1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Financiero Total   (Pesos)</a:t>
                      </a: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Físico   (  %  )</a:t>
                      </a:r>
                    </a:p>
                  </a:txBody>
                  <a:tcPr marL="4634" marR="4634" marT="46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213937"/>
                  </a:ext>
                </a:extLst>
              </a:tr>
              <a:tr h="3282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Fecha de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Inicio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500" b="1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Fecha de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Término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Federal Contratado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Local Contratado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Total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Contratado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 acumulado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del Mes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Total Acumulado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Acumulado al mes Anterior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del Mes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Total Acumulado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558846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Cuauhtémoc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Obra Civil, equipamiento e Interconexión del Pozo Atorón Núm. 6, Ubicado en la Alcaldía Cuauhtémoc.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28-jul-2025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25-oct-2025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$ 5,082,289.30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7,623,433.95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12,705,723.25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2,313,716.42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$ 2,313,716.42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25.30%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36.70%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62.00%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812370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Venustiano Carranza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Obra Civil, equipamiento e Interconexión del Pozo Vista Alegre, Ubicado en la Alcaldía Venustiano Carranza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28-jul-2025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25-oct-2025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$ 5,575,877.56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8,363,816.35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13,939,693.91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4,571,191.84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$ 4,571,191.84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34.45%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35.55%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70.00%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119663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Iztapalapa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Obra Civil, equipamiento e Interconexión del Pozo Tecómitl 4, Ubicado en La Alcaldía Iztapalapa.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28-jul-2025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24-nov-2025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$ 5,713,930.61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8,570,895.91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14,284,826.52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3,309,546.70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$ 3,309,546.70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25.60%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14.40%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40.00%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14303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Tlalpan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Obra Civil, equipamiento e Interconexión del Pozo Inyección Directa No. 37, Ubicado en La Alcaldía Tlalpan.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28-jul-2025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24-nov-2025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$ 4,154,325.59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6,231,488.39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10,385,813.98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2,072,876.18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$ 2,072,876.18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21.55%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30.15%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51.70%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57560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Iztapalapa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la Planta Potabilizadora Purísima Iztapalapa 5 Perteneciente A La Secretaría de Gestión Integral del Agua, Alcaldía Iztapalapa.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13-ago-2025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30-dic-2025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$ 13,595,727.12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$ 20,393,590.67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33,989,317.79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8.10%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8.10%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797304"/>
                  </a:ext>
                </a:extLst>
              </a:tr>
              <a:tr h="5556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Tláhuac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Construcción de Planta Potabilizadora Arboledas (el Porvenir), Alcaldía Tláhuac.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28-jul-2025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600" b="0" i="0" u="none" strike="noStrike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27-dic-2025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$ 20,770,360.83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$ 31,155,541.24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51,925,902.07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2,157,474.07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$ 2,157,474.07 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6.90%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0.16%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7.06%</a:t>
                      </a:r>
                    </a:p>
                  </a:txBody>
                  <a:tcPr marL="4634" marR="4634" marT="4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490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80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9FA6A479-2F3F-A6BF-A8C7-288F1E1B7A75}"/>
              </a:ext>
            </a:extLst>
          </p:cNvPr>
          <p:cNvGrpSpPr/>
          <p:nvPr/>
        </p:nvGrpSpPr>
        <p:grpSpPr>
          <a:xfrm>
            <a:off x="0" y="64999"/>
            <a:ext cx="12192000" cy="720005"/>
            <a:chOff x="0" y="64999"/>
            <a:chExt cx="12192000" cy="720005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95C7BE8D-70A3-5F56-ED46-FCC04BB91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8515" y="64999"/>
              <a:ext cx="2467792" cy="628711"/>
            </a:xfrm>
            <a:prstGeom prst="rect">
              <a:avLst/>
            </a:prstGeom>
            <a:noFill/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089431A9-C12F-9ABE-10CA-7CE72BDAF2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857"/>
            <a:stretch/>
          </p:blipFill>
          <p:spPr bwMode="auto">
            <a:xfrm>
              <a:off x="10046307" y="123519"/>
              <a:ext cx="1678309" cy="48192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Conagua Projects :: Photos, videos, logos, illustrations and ...">
              <a:extLst>
                <a:ext uri="{FF2B5EF4-FFF2-40B4-BE49-F238E27FC236}">
                  <a16:creationId xmlns:a16="http://schemas.microsoft.com/office/drawing/2014/main" id="{CF47EDA3-587F-5CE9-458E-87F5EDFA20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827" b="28251"/>
            <a:stretch/>
          </p:blipFill>
          <p:spPr bwMode="auto">
            <a:xfrm>
              <a:off x="775604" y="64999"/>
              <a:ext cx="2022434" cy="6614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FC8CA229-E385-D452-653C-118D0A79139B}"/>
                </a:ext>
              </a:extLst>
            </p:cNvPr>
            <p:cNvCxnSpPr/>
            <p:nvPr/>
          </p:nvCxnSpPr>
          <p:spPr>
            <a:xfrm>
              <a:off x="0" y="785004"/>
              <a:ext cx="121920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ángulo 2"/>
          <p:cNvSpPr/>
          <p:nvPr/>
        </p:nvSpPr>
        <p:spPr>
          <a:xfrm>
            <a:off x="775604" y="6413993"/>
            <a:ext cx="1017375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900" kern="1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*Este programa es público, ajeno a cualquier partido político. Queda prohibido el uso para fines distintos a los establecidos en el programa</a:t>
            </a:r>
            <a:endParaRPr lang="es-ES" sz="900" kern="1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963059"/>
              </p:ext>
            </p:extLst>
          </p:nvPr>
        </p:nvGraphicFramePr>
        <p:xfrm>
          <a:off x="714894" y="873270"/>
          <a:ext cx="10532226" cy="5440968"/>
        </p:xfrm>
        <a:graphic>
          <a:graphicData uri="http://schemas.openxmlformats.org/drawingml/2006/table">
            <a:tbl>
              <a:tblPr/>
              <a:tblGrid>
                <a:gridCol w="618687">
                  <a:extLst>
                    <a:ext uri="{9D8B030D-6E8A-4147-A177-3AD203B41FA5}">
                      <a16:colId xmlns:a16="http://schemas.microsoft.com/office/drawing/2014/main" val="2962410167"/>
                    </a:ext>
                  </a:extLst>
                </a:gridCol>
                <a:gridCol w="2773172">
                  <a:extLst>
                    <a:ext uri="{9D8B030D-6E8A-4147-A177-3AD203B41FA5}">
                      <a16:colId xmlns:a16="http://schemas.microsoft.com/office/drawing/2014/main" val="4085810839"/>
                    </a:ext>
                  </a:extLst>
                </a:gridCol>
                <a:gridCol w="625965">
                  <a:extLst>
                    <a:ext uri="{9D8B030D-6E8A-4147-A177-3AD203B41FA5}">
                      <a16:colId xmlns:a16="http://schemas.microsoft.com/office/drawing/2014/main" val="1460009306"/>
                    </a:ext>
                  </a:extLst>
                </a:gridCol>
                <a:gridCol w="676916">
                  <a:extLst>
                    <a:ext uri="{9D8B030D-6E8A-4147-A177-3AD203B41FA5}">
                      <a16:colId xmlns:a16="http://schemas.microsoft.com/office/drawing/2014/main" val="14656222"/>
                    </a:ext>
                  </a:extLst>
                </a:gridCol>
                <a:gridCol w="713310">
                  <a:extLst>
                    <a:ext uri="{9D8B030D-6E8A-4147-A177-3AD203B41FA5}">
                      <a16:colId xmlns:a16="http://schemas.microsoft.com/office/drawing/2014/main" val="1798618413"/>
                    </a:ext>
                  </a:extLst>
                </a:gridCol>
                <a:gridCol w="735144">
                  <a:extLst>
                    <a:ext uri="{9D8B030D-6E8A-4147-A177-3AD203B41FA5}">
                      <a16:colId xmlns:a16="http://schemas.microsoft.com/office/drawing/2014/main" val="1953972714"/>
                    </a:ext>
                  </a:extLst>
                </a:gridCol>
                <a:gridCol w="735144">
                  <a:extLst>
                    <a:ext uri="{9D8B030D-6E8A-4147-A177-3AD203B41FA5}">
                      <a16:colId xmlns:a16="http://schemas.microsoft.com/office/drawing/2014/main" val="367340067"/>
                    </a:ext>
                  </a:extLst>
                </a:gridCol>
                <a:gridCol w="706030">
                  <a:extLst>
                    <a:ext uri="{9D8B030D-6E8A-4147-A177-3AD203B41FA5}">
                      <a16:colId xmlns:a16="http://schemas.microsoft.com/office/drawing/2014/main" val="3128374988"/>
                    </a:ext>
                  </a:extLst>
                </a:gridCol>
                <a:gridCol w="706030">
                  <a:extLst>
                    <a:ext uri="{9D8B030D-6E8A-4147-A177-3AD203B41FA5}">
                      <a16:colId xmlns:a16="http://schemas.microsoft.com/office/drawing/2014/main" val="867333963"/>
                    </a:ext>
                  </a:extLst>
                </a:gridCol>
                <a:gridCol w="676916">
                  <a:extLst>
                    <a:ext uri="{9D8B030D-6E8A-4147-A177-3AD203B41FA5}">
                      <a16:colId xmlns:a16="http://schemas.microsoft.com/office/drawing/2014/main" val="601142349"/>
                    </a:ext>
                  </a:extLst>
                </a:gridCol>
                <a:gridCol w="487670">
                  <a:extLst>
                    <a:ext uri="{9D8B030D-6E8A-4147-A177-3AD203B41FA5}">
                      <a16:colId xmlns:a16="http://schemas.microsoft.com/office/drawing/2014/main" val="2824936021"/>
                    </a:ext>
                  </a:extLst>
                </a:gridCol>
                <a:gridCol w="538621">
                  <a:extLst>
                    <a:ext uri="{9D8B030D-6E8A-4147-A177-3AD203B41FA5}">
                      <a16:colId xmlns:a16="http://schemas.microsoft.com/office/drawing/2014/main" val="3629220962"/>
                    </a:ext>
                  </a:extLst>
                </a:gridCol>
                <a:gridCol w="538621">
                  <a:extLst>
                    <a:ext uri="{9D8B030D-6E8A-4147-A177-3AD203B41FA5}">
                      <a16:colId xmlns:a16="http://schemas.microsoft.com/office/drawing/2014/main" val="2182776276"/>
                    </a:ext>
                  </a:extLst>
                </a:gridCol>
              </a:tblGrid>
              <a:tr h="11122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782763"/>
                  </a:ext>
                </a:extLst>
              </a:tr>
              <a:tr h="17236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de Agua Potable, Drenaje y Tratamiento (PROAGUA) 2025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239849"/>
                  </a:ext>
                </a:extLst>
              </a:tr>
              <a:tr h="17236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Reporte de avances fisicos - financiero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119155"/>
                  </a:ext>
                </a:extLst>
              </a:tr>
              <a:tr h="14189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677642"/>
                  </a:ext>
                </a:extLst>
              </a:tr>
              <a:tr h="14189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Acciones para Infraestructura de agua potable, alcantarillado y saneamiento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638923"/>
                  </a:ext>
                </a:extLst>
              </a:tr>
              <a:tr h="11122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581963"/>
                  </a:ext>
                </a:extLst>
              </a:tr>
              <a:tr h="11122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157969"/>
                  </a:ext>
                </a:extLst>
              </a:tr>
              <a:tr h="1112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845878"/>
                  </a:ext>
                </a:extLst>
              </a:tr>
              <a:tr h="141890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Reporte correspondiente al mes de septiembre</a:t>
                      </a:r>
                    </a:p>
                  </a:txBody>
                  <a:tcPr marL="3875" marR="3875" marT="38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222010"/>
                  </a:ext>
                </a:extLst>
              </a:tr>
              <a:tr h="1112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68373"/>
                  </a:ext>
                </a:extLst>
              </a:tr>
              <a:tr h="1112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75" marR="3875" marT="387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Avances</a:t>
                      </a:r>
                    </a:p>
                  </a:txBody>
                  <a:tcPr marL="3875" marR="3875" marT="38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76604"/>
                  </a:ext>
                </a:extLst>
              </a:tr>
              <a:tr h="1112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Alcaldía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Nombre de la obra o acción (Descripción detallada de los trabajos a realizar)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 </a:t>
                      </a:r>
                    </a:p>
                  </a:txBody>
                  <a:tcPr marL="3875" marR="3875" marT="38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Financiero Total   (Pesos)</a:t>
                      </a:r>
                    </a:p>
                  </a:txBody>
                  <a:tcPr marL="3875" marR="3875" marT="38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Físico   (  %  )</a:t>
                      </a:r>
                    </a:p>
                  </a:txBody>
                  <a:tcPr marL="3875" marR="3875" marT="38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905865"/>
                  </a:ext>
                </a:extLst>
              </a:tr>
              <a:tr h="3258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Fecha de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Inicio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Fecha de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Término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Federal Contratado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Local Contratado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Importe Total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Contratado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 acumulado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del Mes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Total Acumulado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Acumulado al mes Anterior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Avance</a:t>
                      </a:r>
                      <a:b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</a:br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del Mes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Total Acumulado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803451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Gustavo A. Madero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Chalmita, con capacidad de 1200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30-jul-2025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26-nov-2025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$ 5,132,740.64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7,699,110.96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12,831,851.61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113,616.45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</a:t>
                      </a:r>
                      <a:r>
                        <a:rPr lang="es-MX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     113,616.45 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1.03%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5.47%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6.50%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08807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Iztapalapa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Consejo Agrarista Con Capacidad de 70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21-jul-2025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04-ago-2025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594,906.06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892,359.10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1,487,265.16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1,487,265.16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$ 1,487,265.16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100.00%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100.00%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117915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Gustavo A. Madero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GM1 Con Capacidad de 60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01-sep-2025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29-dic-2025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$ 2,892,350.70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4,338,526.06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7,230,876.76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16.99%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16.99%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484840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Gustavo A. Madero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GM5 Con Capacidad de 80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01-sep-2025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29-dic-2025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$ 2,830,440.69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4,245,661.03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7,076,101.72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30.52%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30.52%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533379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Xochimilco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La Noria Con Capacidad de 120 Lps.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21-ago-2025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18-dic-2025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$ 3,103,836.10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4,655,754.16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7,759,590.26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2.40%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10.84%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13.24%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104619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Ecatepec de Morelos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Chiconautla Para Poner en Operación el Variador de Frecuencia Danfoss, Vacon 1000, Mvd 70a.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21-ago-2025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01-dic-2025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$ 2,056,718.18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3,085,077.26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5,141,795.44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28.85%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28.85%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486334"/>
                  </a:ext>
                </a:extLst>
              </a:tr>
              <a:tr h="4490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Cuajimalpa de Morelos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El Cartero Con Capacidad de 500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30-jul-2025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26-nov-2025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$ 1,516,334.31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2,274,501.46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3,790,835.77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260,825.03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260,825.03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7.98%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7.29%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15.27%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572039"/>
                  </a:ext>
                </a:extLst>
              </a:tr>
              <a:tr h="2185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Cuajimalpa de Morelos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Rehabilitación de Planta de Bombeo el Yaqui Contadero Viejo Con Capacidad de 60 Lps.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01-sep-2025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29-dic-2025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$ 1,798,149.40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2,697,224.09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4,495,373.49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                     -  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0.00%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3.44%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3.44%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7866247"/>
                  </a:ext>
                </a:extLst>
              </a:tr>
              <a:tr h="204120">
                <a:tc gridSpan="4">
                  <a:txBody>
                    <a:bodyPr/>
                    <a:lstStyle/>
                    <a:p>
                      <a:pPr algn="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Totales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$74,817,987.09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$112,226,980.63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</a:t>
                      </a:r>
                      <a:r>
                        <a:rPr lang="es-MX" sz="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187,044,967.72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$14,129,037.78 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 </a:t>
                      </a:r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</a:t>
                      </a:r>
                      <a:r>
                        <a:rPr lang="es-MX" sz="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 </a:t>
                      </a:r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2,157,474.07 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$16,286,511.85</a:t>
                      </a: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Montserrat"/>
                      </a:endParaRP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-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-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/>
                        </a:rPr>
                        <a:t>-</a:t>
                      </a:r>
                    </a:p>
                  </a:txBody>
                  <a:tcPr marL="3875" marR="3875" marT="38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19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161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1085</Words>
  <Application>Microsoft Office PowerPoint</Application>
  <PresentationFormat>Panorámica</PresentationFormat>
  <Paragraphs>437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Roboto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Marcia Viñas Ramirez</dc:creator>
  <cp:lastModifiedBy>Luis Fernando Orsini Zegada</cp:lastModifiedBy>
  <cp:revision>106</cp:revision>
  <dcterms:created xsi:type="dcterms:W3CDTF">2025-07-04T18:58:22Z</dcterms:created>
  <dcterms:modified xsi:type="dcterms:W3CDTF">2025-10-14T22:18:47Z</dcterms:modified>
</cp:coreProperties>
</file>